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8" r:id="rId2"/>
    <p:sldId id="256" r:id="rId3"/>
    <p:sldId id="263" r:id="rId4"/>
    <p:sldId id="262" r:id="rId5"/>
    <p:sldId id="258" r:id="rId6"/>
    <p:sldId id="264" r:id="rId7"/>
    <p:sldId id="266" r:id="rId8"/>
    <p:sldId id="265" r:id="rId9"/>
    <p:sldId id="257" r:id="rId10"/>
  </p:sldIdLst>
  <p:sldSz cx="14630400" cy="8229600"/>
  <p:notesSz cx="8229600" cy="14630400"/>
  <p:embeddedFontLst>
    <p:embeddedFont>
      <p:font typeface="Inter" panose="020005030000000200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94"/>
    <p:restoredTop sz="94610"/>
  </p:normalViewPr>
  <p:slideViewPr>
    <p:cSldViewPr snapToGrid="0" snapToObjects="1">
      <p:cViewPr>
        <p:scale>
          <a:sx n="62" d="100"/>
          <a:sy n="62" d="100"/>
        </p:scale>
        <p:origin x="144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83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SCI 1430: Introduction to Computer Vision">
            <a:extLst>
              <a:ext uri="{FF2B5EF4-FFF2-40B4-BE49-F238E27FC236}">
                <a16:creationId xmlns:a16="http://schemas.microsoft.com/office/drawing/2014/main" id="{81972A4A-F9D9-BD88-71FF-CA7F13803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99B179E-3711-A9F5-391D-B98C79FEA5A7}"/>
              </a:ext>
            </a:extLst>
          </p:cNvPr>
          <p:cNvSpPr/>
          <p:nvPr/>
        </p:nvSpPr>
        <p:spPr>
          <a:xfrm>
            <a:off x="542097" y="1558289"/>
            <a:ext cx="7334213" cy="908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AU" sz="5500" b="0" i="0" dirty="0"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Software - Khoa</a:t>
            </a:r>
          </a:p>
          <a:p>
            <a:pPr marL="0" indent="0">
              <a:lnSpc>
                <a:spcPts val="5850"/>
              </a:lnSpc>
              <a:buNone/>
            </a:pPr>
            <a:r>
              <a:rPr lang="en-AU" sz="2500" b="0" i="0" dirty="0"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AI Navigation, Waste Detection, </a:t>
            </a:r>
          </a:p>
          <a:p>
            <a:pPr marL="0" indent="0">
              <a:lnSpc>
                <a:spcPts val="5850"/>
              </a:lnSpc>
              <a:buNone/>
            </a:pPr>
            <a:r>
              <a:rPr lang="en-AU" sz="2500" b="0" i="0" dirty="0">
                <a:solidFill>
                  <a:schemeClr val="bg1"/>
                </a:solidFill>
                <a:effectLst/>
                <a:latin typeface="Aptos Display" panose="020B0004020202020204" pitchFamily="34" charset="0"/>
              </a:rPr>
              <a:t>Real-Time Inference Pipeline and Recycle Classifier</a:t>
            </a:r>
            <a:endParaRPr lang="en-US" sz="2500" b="1" dirty="0">
              <a:solidFill>
                <a:schemeClr val="bg1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983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52884" y="1361714"/>
            <a:ext cx="1817459" cy="908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System</a:t>
            </a:r>
          </a:p>
          <a:p>
            <a:pPr marL="0" indent="0" algn="ctr">
              <a:lnSpc>
                <a:spcPts val="585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Aptos Display" panose="020B0004020202020204" pitchFamily="34" charset="0"/>
                <a:ea typeface="Petrona Bold" pitchFamily="34" charset="-122"/>
                <a:cs typeface="Petrona Bold" pitchFamily="34" charset="-120"/>
              </a:rPr>
              <a:t>Design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6F2A2A-3361-32C4-8B57-E4FC0CF1ED3C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58B98-FC28-E334-AB75-9886DAD4E143}"/>
              </a:ext>
            </a:extLst>
          </p:cNvPr>
          <p:cNvSpPr txBox="1"/>
          <p:nvPr/>
        </p:nvSpPr>
        <p:spPr>
          <a:xfrm>
            <a:off x="11985264" y="5937248"/>
            <a:ext cx="43701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Website accessible via:</a:t>
            </a:r>
          </a:p>
          <a:p>
            <a:r>
              <a:rPr lang="en-US" sz="1600" dirty="0"/>
              <a:t>https://binkhoale1812-sall-egarbagedetection.hf.space/</a:t>
            </a:r>
            <a:r>
              <a:rPr lang="en-US" sz="1600" dirty="0" err="1"/>
              <a:t>ui</a:t>
            </a:r>
            <a:endParaRPr lang="en-US" sz="1600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849D3E-0D22-DE6D-A20D-5E6239E2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018709" cy="792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7E58E-FCB3-ACCF-08BE-3B378F5C2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0E67E-54C3-190B-628F-6586BBA16CB4}"/>
              </a:ext>
            </a:extLst>
          </p:cNvPr>
          <p:cNvSpPr txBox="1"/>
          <p:nvPr/>
        </p:nvSpPr>
        <p:spPr>
          <a:xfrm>
            <a:off x="388449" y="2775972"/>
            <a:ext cx="46514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/>
              <a:t>Model: </a:t>
            </a:r>
            <a:r>
              <a:rPr lang="en-AU" sz="2800" dirty="0" err="1"/>
              <a:t>nvidia</a:t>
            </a:r>
            <a:r>
              <a:rPr lang="en-AU" sz="2800" dirty="0"/>
              <a:t>/segformer-b4-finetuned-ade-512-512</a:t>
            </a:r>
          </a:p>
          <a:p>
            <a:endParaRPr lang="en-AU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800" dirty="0"/>
              <a:t>Detects: Water, Garbage, Trees, Sand, Structures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ABE967-7D81-005F-EBC0-83F184BFB0E6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7FCFD-64AE-B0D1-E321-01F48CE8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280" y="5275918"/>
            <a:ext cx="5655671" cy="25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6CF20F92-6C59-972B-C023-E902E76ADEB9}"/>
              </a:ext>
            </a:extLst>
          </p:cNvPr>
          <p:cNvSpPr/>
          <p:nvPr/>
        </p:nvSpPr>
        <p:spPr>
          <a:xfrm>
            <a:off x="388449" y="584188"/>
            <a:ext cx="4463144" cy="908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Segmentation</a:t>
            </a:r>
            <a:endParaRPr lang="en-US" sz="4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BC8961-E14E-5D38-F48F-73B6EE86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146" y="584188"/>
            <a:ext cx="8652805" cy="410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1417A02-9FFB-5F67-8F8A-81210D73C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75"/>
          <a:stretch/>
        </p:blipFill>
        <p:spPr bwMode="auto">
          <a:xfrm>
            <a:off x="5589146" y="4692146"/>
            <a:ext cx="3188209" cy="31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4A6BB-1BE9-035E-2438-87078B64F08B}"/>
              </a:ext>
            </a:extLst>
          </p:cNvPr>
          <p:cNvSpPr txBox="1"/>
          <p:nvPr/>
        </p:nvSpPr>
        <p:spPr>
          <a:xfrm>
            <a:off x="238352" y="6538870"/>
            <a:ext cx="50761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200" dirty="0"/>
              <a:t>🔍 </a:t>
            </a:r>
            <a:r>
              <a:rPr lang="en-AU" sz="2200" i="1" dirty="0"/>
              <a:t>SegFormer-B4 achieves 84.4% </a:t>
            </a:r>
            <a:r>
              <a:rPr lang="en-AU" sz="2200" i="1" dirty="0" err="1"/>
              <a:t>mIoU</a:t>
            </a:r>
            <a:r>
              <a:rPr lang="en-AU" sz="2200" i="1" dirty="0"/>
              <a:t> on ADE20K with strong performance under terrain variation (NVIDIA 2021).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160840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67079B-A248-EA9A-A721-2B89675A198E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body of water&#10;&#10;Description automatically generated">
            <a:extLst>
              <a:ext uri="{FF2B5EF4-FFF2-40B4-BE49-F238E27FC236}">
                <a16:creationId xmlns:a16="http://schemas.microsoft.com/office/drawing/2014/main" id="{E9E072F4-780C-E5BE-D6EE-B8197B03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136" y="1559247"/>
            <a:ext cx="7725025" cy="5150016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5F40AEEC-8643-E153-D38E-CA25719EDA5B}"/>
              </a:ext>
            </a:extLst>
          </p:cNvPr>
          <p:cNvSpPr/>
          <p:nvPr/>
        </p:nvSpPr>
        <p:spPr>
          <a:xfrm>
            <a:off x="388449" y="1085474"/>
            <a:ext cx="4463144" cy="908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AU" sz="4800" b="1" dirty="0"/>
              <a:t>Object 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BC374-3EE9-1445-4786-C9825D5CCBEF}"/>
              </a:ext>
            </a:extLst>
          </p:cNvPr>
          <p:cNvSpPr txBox="1"/>
          <p:nvPr/>
        </p:nvSpPr>
        <p:spPr>
          <a:xfrm>
            <a:off x="388449" y="7632700"/>
            <a:ext cx="10951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i="1" dirty="0"/>
              <a:t>YOLO+DETR multimodal system is well-designed  architecture (Fahim </a:t>
            </a:r>
            <a:r>
              <a:rPr lang="en-AU" sz="2200" i="1" dirty="0" err="1"/>
              <a:t>Rustamy</a:t>
            </a:r>
            <a:r>
              <a:rPr lang="en-AU" sz="2200" i="1" dirty="0"/>
              <a:t>, PhD, </a:t>
            </a:r>
            <a:r>
              <a:rPr lang="en-AU" sz="2200" i="1" dirty="0">
                <a:latin typeface="sohne"/>
              </a:rPr>
              <a:t>2</a:t>
            </a:r>
            <a:r>
              <a:rPr lang="en-AU" sz="2200" b="0" i="1" dirty="0">
                <a:effectLst/>
                <a:latin typeface="sohne"/>
              </a:rPr>
              <a:t>023</a:t>
            </a:r>
            <a:r>
              <a:rPr lang="en-AU" sz="2200" b="0" i="0" dirty="0">
                <a:effectLst/>
                <a:latin typeface="sohne"/>
              </a:rPr>
              <a:t>)</a:t>
            </a:r>
            <a:endParaRPr lang="en-AU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D5B98-953C-BA43-BDA4-0E312050FF7D}"/>
              </a:ext>
            </a:extLst>
          </p:cNvPr>
          <p:cNvSpPr txBox="1"/>
          <p:nvPr/>
        </p:nvSpPr>
        <p:spPr>
          <a:xfrm>
            <a:off x="388449" y="2893897"/>
            <a:ext cx="7424056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sz="30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AU" sz="2700" dirty="0"/>
              <a:t>YOLOv11l (self-trained)</a:t>
            </a:r>
          </a:p>
          <a:p>
            <a:pPr marL="457200" indent="-457200">
              <a:buFont typeface="Wingdings" pitchFamily="2" charset="2"/>
              <a:buChar char="Ø"/>
            </a:pPr>
            <a:endParaRPr lang="en-AU" sz="27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AU" sz="2700" dirty="0"/>
              <a:t>YOLOv5 (CNN)</a:t>
            </a:r>
          </a:p>
          <a:p>
            <a:pPr marL="457200" indent="-457200">
              <a:buFont typeface="Wingdings" pitchFamily="2" charset="2"/>
              <a:buChar char="Ø"/>
            </a:pPr>
            <a:endParaRPr lang="en-AU" sz="27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AU" sz="2700" dirty="0"/>
              <a:t>DETR (Transformer-based)</a:t>
            </a:r>
          </a:p>
        </p:txBody>
      </p:sp>
    </p:spTree>
    <p:extLst>
      <p:ext uri="{BB962C8B-B14F-4D97-AF65-F5344CB8AC3E}">
        <p14:creationId xmlns:p14="http://schemas.microsoft.com/office/powerpoint/2010/main" val="68893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7310" y="645834"/>
            <a:ext cx="8081269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Navigation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44487" y="2124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81603" y="2202398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Debris Removal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81603" y="2710557"/>
            <a:ext cx="31263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Debris only flagged as collectable in movable zones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685" y="21372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50801" y="2202398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Path Optimization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0801" y="271055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A* + KNN reduces total path by 22% over baseline BFS (Cui et al., 2017)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44487" y="58697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381603" y="5947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 Result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381603" y="64557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96% average successful collection rate across 10 simulation tests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BA41E-482A-0ECC-129F-12FF1905F2B3}"/>
              </a:ext>
            </a:extLst>
          </p:cNvPr>
          <p:cNvSpPr txBox="1"/>
          <p:nvPr/>
        </p:nvSpPr>
        <p:spPr>
          <a:xfrm>
            <a:off x="623413" y="7260600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b="0" i="1" dirty="0">
                <a:effectLst/>
                <a:latin typeface="Google Sans"/>
              </a:rPr>
              <a:t>A-star algorithm </a:t>
            </a:r>
          </a:p>
          <a:p>
            <a:pPr algn="l"/>
            <a:r>
              <a:rPr lang="en-AU" b="0" i="1" dirty="0">
                <a:effectLst/>
                <a:latin typeface="Google Sans"/>
              </a:rPr>
              <a:t>f(n) = g(n) + h(n) </a:t>
            </a: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55DEC6A7-2BBF-A5E7-2812-A57FE75A0D65}"/>
              </a:ext>
            </a:extLst>
          </p:cNvPr>
          <p:cNvSpPr/>
          <p:nvPr/>
        </p:nvSpPr>
        <p:spPr>
          <a:xfrm>
            <a:off x="644487" y="3897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FA8629D0-6F76-66CD-FEF8-BB4B1981D02B}"/>
              </a:ext>
            </a:extLst>
          </p:cNvPr>
          <p:cNvSpPr/>
          <p:nvPr/>
        </p:nvSpPr>
        <p:spPr>
          <a:xfrm>
            <a:off x="1381603" y="39753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Stage</a:t>
            </a:r>
            <a:endParaRPr lang="en-US" sz="23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20F05303-D70F-0360-4EC1-19BE0CEF8A1F}"/>
              </a:ext>
            </a:extLst>
          </p:cNvPr>
          <p:cNvSpPr/>
          <p:nvPr/>
        </p:nvSpPr>
        <p:spPr>
          <a:xfrm>
            <a:off x="1381604" y="4483479"/>
            <a:ext cx="31263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mathematical program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localizing pixel to meter-based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coordination with drone’s altitude.</a:t>
            </a:r>
            <a:endParaRPr lang="en-US" sz="1750" dirty="0"/>
          </a:p>
        </p:txBody>
      </p:sp>
      <p:pic>
        <p:nvPicPr>
          <p:cNvPr id="2050" name="Picture 2" descr="Picture 105102892, Picture">
            <a:extLst>
              <a:ext uri="{FF2B5EF4-FFF2-40B4-BE49-F238E27FC236}">
                <a16:creationId xmlns:a16="http://schemas.microsoft.com/office/drawing/2014/main" id="{CBFDD061-E5EF-7E60-2623-97B38CA78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01" y="4214950"/>
            <a:ext cx="2128450" cy="108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F77BEF-0FED-6D91-F105-63632F6FD79D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5FD5B-9263-DC62-95DD-56EB5C25B5AF}"/>
              </a:ext>
            </a:extLst>
          </p:cNvPr>
          <p:cNvSpPr txBox="1"/>
          <p:nvPr/>
        </p:nvSpPr>
        <p:spPr>
          <a:xfrm>
            <a:off x="350115" y="2297430"/>
            <a:ext cx="731520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sz="2500" dirty="0"/>
          </a:p>
          <a:p>
            <a:r>
              <a:rPr lang="en-AU" sz="2500" b="1" dirty="0"/>
              <a:t>Model Stack:</a:t>
            </a:r>
            <a:endParaRPr lang="en-AU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500" b="1" dirty="0"/>
              <a:t>YOLOv8n</a:t>
            </a:r>
            <a:r>
              <a:rPr lang="en-AU" sz="2500" dirty="0"/>
              <a:t> → mammals and birds (80+ COCO classes)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b="1" dirty="0"/>
              <a:t>Fish model</a:t>
            </a:r>
            <a:r>
              <a:rPr lang="en-AU" sz="2500" dirty="0"/>
              <a:t> → small fish in garbage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b="1" dirty="0"/>
              <a:t>Bird model</a:t>
            </a:r>
            <a:r>
              <a:rPr lang="en-AU" sz="2500" dirty="0"/>
              <a:t> → birds perched on floating debris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500" dirty="0"/>
          </a:p>
          <a:p>
            <a:r>
              <a:rPr lang="en-AU" sz="2500" b="1" dirty="0"/>
              <a:t>Control Behaviour:</a:t>
            </a:r>
            <a:endParaRPr lang="en-AU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Frames with any valid detection halt conveyor pickup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Resume only when clear — updated each frame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No extra sensors required — purely vision-based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1142FDFA-C552-CAC9-2B15-E1A138501487}"/>
              </a:ext>
            </a:extLst>
          </p:cNvPr>
          <p:cNvSpPr/>
          <p:nvPr/>
        </p:nvSpPr>
        <p:spPr>
          <a:xfrm>
            <a:off x="467310" y="1346225"/>
            <a:ext cx="8081269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Wildlife Detection</a:t>
            </a:r>
            <a:endParaRPr lang="en-US" sz="46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999D0-B993-2F4C-5159-27CCD5EECD91}"/>
              </a:ext>
            </a:extLst>
          </p:cNvPr>
          <p:cNvSpPr txBox="1"/>
          <p:nvPr/>
        </p:nvSpPr>
        <p:spPr>
          <a:xfrm>
            <a:off x="467310" y="7161709"/>
            <a:ext cx="57506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dirty="0"/>
              <a:t>🔍 </a:t>
            </a:r>
            <a:r>
              <a:rPr lang="en-AU" sz="2200" i="1" dirty="0"/>
              <a:t>YOLOv8n chosen for its low-latency inference (&lt;20 ms/frame) and edge compatibility.</a:t>
            </a:r>
            <a:endParaRPr lang="en-US" sz="2200" dirty="0"/>
          </a:p>
        </p:txBody>
      </p:sp>
      <p:pic>
        <p:nvPicPr>
          <p:cNvPr id="4104" name="Picture 8" descr="Serbia, Montenegro, Bosnia do little to solve waste problem | NEWS10 ABC">
            <a:extLst>
              <a:ext uri="{FF2B5EF4-FFF2-40B4-BE49-F238E27FC236}">
                <a16:creationId xmlns:a16="http://schemas.microsoft.com/office/drawing/2014/main" id="{D508BFEB-C6BD-90A4-D316-9BDE8B85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06" y="392358"/>
            <a:ext cx="5932724" cy="333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>
            <a:extLst>
              <a:ext uri="{FF2B5EF4-FFF2-40B4-BE49-F238E27FC236}">
                <a16:creationId xmlns:a16="http://schemas.microsoft.com/office/drawing/2014/main" id="{CE2E006F-5111-3847-DEDB-8208DCE2D1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A bird standing on a trash can&#10;&#10;Description automatically generated">
            <a:extLst>
              <a:ext uri="{FF2B5EF4-FFF2-40B4-BE49-F238E27FC236}">
                <a16:creationId xmlns:a16="http://schemas.microsoft.com/office/drawing/2014/main" id="{41AD66ED-7C83-7BF8-7F15-F328A638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556" y="4096938"/>
            <a:ext cx="5932724" cy="374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7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68ECE7-B145-2763-4E61-DD9173D8B4A6}"/>
              </a:ext>
            </a:extLst>
          </p:cNvPr>
          <p:cNvSpPr txBox="1"/>
          <p:nvPr/>
        </p:nvSpPr>
        <p:spPr>
          <a:xfrm>
            <a:off x="313507" y="2609989"/>
            <a:ext cx="8673737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500" b="1" dirty="0"/>
              <a:t>Hardware:</a:t>
            </a:r>
            <a:endParaRPr lang="en-AU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Jetson Orin 64 GB (35W TDP)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Drone video streaming service</a:t>
            </a:r>
          </a:p>
          <a:p>
            <a:endParaRPr lang="en-AU" sz="2500" dirty="0"/>
          </a:p>
          <a:p>
            <a:r>
              <a:rPr lang="en-AU" sz="2500" b="1" dirty="0"/>
              <a:t>Metrics:</a:t>
            </a:r>
            <a:endParaRPr lang="en-AU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Segmentation: ~40 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Detection: ~35 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Total processing: &lt; 100 ms per frame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500" dirty="0"/>
              <a:t>10 FPS video streaming (H.264)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8A8C8-61C1-87D6-7784-B82CDBB28F85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FFFE2313-5079-D4B1-65A8-E0A17930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25" y="574766"/>
            <a:ext cx="7080068" cy="708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F163892A-01F1-2903-15AC-769D4E7ABE6A}"/>
              </a:ext>
            </a:extLst>
          </p:cNvPr>
          <p:cNvSpPr/>
          <p:nvPr/>
        </p:nvSpPr>
        <p:spPr>
          <a:xfrm>
            <a:off x="609740" y="1121470"/>
            <a:ext cx="8081269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Runtime Performance</a:t>
            </a:r>
            <a:endParaRPr lang="en-US" sz="4650" dirty="0"/>
          </a:p>
        </p:txBody>
      </p:sp>
    </p:spTree>
    <p:extLst>
      <p:ext uri="{BB962C8B-B14F-4D97-AF65-F5344CB8AC3E}">
        <p14:creationId xmlns:p14="http://schemas.microsoft.com/office/powerpoint/2010/main" val="136145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935510FE-49ED-87AF-E556-0B419AA5B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82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7294"/>
            <a:ext cx="977860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Expected Results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932306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Vision fusion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F1 score improved from 0.84 to 0.92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8" y="3765011"/>
            <a:ext cx="3048119" cy="1883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593230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SegFormer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mask mIoU steady at 50% (ADE20K)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765011"/>
            <a:ext cx="3048119" cy="1883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593230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Wildlife pause reduces false scoops from 4% to &lt;1%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491" y="3765011"/>
            <a:ext cx="3048119" cy="18838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593230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GPS scaling cuts position error from ~2 m to ±0.8 m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B1A102-8379-C1BE-CEC6-3223AB2444E4}"/>
              </a:ext>
            </a:extLst>
          </p:cNvPr>
          <p:cNvSpPr/>
          <p:nvPr/>
        </p:nvSpPr>
        <p:spPr>
          <a:xfrm>
            <a:off x="12674600" y="7632700"/>
            <a:ext cx="1955800" cy="596900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odel Evaluation Metrics">
            <a:extLst>
              <a:ext uri="{FF2B5EF4-FFF2-40B4-BE49-F238E27FC236}">
                <a16:creationId xmlns:a16="http://schemas.microsoft.com/office/drawing/2014/main" id="{7ED66902-30F9-7ED3-52BB-85D7D7A45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29"/>
          <a:stretch/>
        </p:blipFill>
        <p:spPr bwMode="auto">
          <a:xfrm>
            <a:off x="828691" y="3765011"/>
            <a:ext cx="3048000" cy="188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339</Words>
  <Application>Microsoft Macintosh PowerPoint</Application>
  <PresentationFormat>Custom</PresentationFormat>
  <Paragraphs>64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sohne</vt:lpstr>
      <vt:lpstr>Wingdings</vt:lpstr>
      <vt:lpstr>Aptos Display</vt:lpstr>
      <vt:lpstr>Inter</vt:lpstr>
      <vt:lpstr>Google Sans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 Khoa</cp:lastModifiedBy>
  <cp:revision>11</cp:revision>
  <dcterms:created xsi:type="dcterms:W3CDTF">2025-05-16T01:24:14Z</dcterms:created>
  <dcterms:modified xsi:type="dcterms:W3CDTF">2025-05-29T01:09:08Z</dcterms:modified>
</cp:coreProperties>
</file>